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0"/>
  </p:notesMasterIdLst>
  <p:sldIdLst>
    <p:sldId id="280" r:id="rId2"/>
    <p:sldId id="283" r:id="rId3"/>
    <p:sldId id="292" r:id="rId4"/>
    <p:sldId id="281" r:id="rId5"/>
    <p:sldId id="284" r:id="rId6"/>
    <p:sldId id="289" r:id="rId7"/>
    <p:sldId id="287" r:id="rId8"/>
    <p:sldId id="288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78C"/>
    <a:srgbClr val="E1EE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 varScale="1">
        <p:scale>
          <a:sx n="82" d="100"/>
          <a:sy n="82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C3FCEB-404F-418B-A928-C5AF6288F1EF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B4A25D-8FBA-44C9-85B0-52C310AB0BB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4260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A9E31E-2556-4B43-AD73-8F35AEFB7FC9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6F13A7-A151-4D44-897D-A6ED8B40F0FD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DD4501-C691-4F05-98E1-EA406CDD3F9C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1946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C970D0-49B2-4441-BD68-318F7EB5179D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2048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815484-CA4A-48AB-9AE4-254481853158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ângulo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ângulo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ângulo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ctângulo arredondado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ctângulo arredondado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ângulo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ângulo 4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ângulo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ângulo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17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CC8C6-0E6F-4027-9817-92F7E422F9A9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18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A9ADCB-473C-424A-A2CF-65BD0C5FAD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55E8-58BA-4609-8B0A-C0FB98AFC150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962E-EEF4-4899-A5A2-82CBECCDC57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1B7A0-5147-4C61-B6A0-0ABD0C2C4E2E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E109-F757-4EE0-88A4-8D86E4A35D9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597C-6A63-4F15-9014-97168DB985E5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E065-8D39-46E0-8AC7-CD14FF1E558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0682B-D0FB-4F0A-9535-58E85CCB032A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65CC-0E68-4572-A6D4-DCEDA33F2EB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5EE3-0E6C-4DC1-A7FA-906F1E80E259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60FA-5045-425D-8B03-B879AB7A6A7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075AFC-7B8F-4FB2-AAB9-0154F1BD2A99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8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BE3F8B-1EDF-4C34-A5C7-CAE4E15AA4E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9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5F0BA-836E-48A6-BC5D-3AB3A9D7A2CF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F110-26A6-49D7-9996-795BD2FFDDA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E388-BE34-4D3A-AE41-D73401115972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611E-89C6-4690-8FCB-87C5CBFDB0B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9B95-5A02-4417-91B7-E0B8E168BC50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1C3A-01C1-4C9F-9599-F9A7D3D5121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3621-9DF4-4773-9097-CC210DB3B190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0294E-8246-471F-AEEA-8164FD68B53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Marcador de Posição do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  <a:endParaRPr lang="en-US"/>
          </a:p>
        </p:txBody>
      </p:sp>
      <p:sp>
        <p:nvSpPr>
          <p:cNvPr id="1040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D15C9C-31DC-46AA-85EA-54997D34D4E4}" type="datetimeFigureOut">
              <a:rPr lang="pt-PT"/>
              <a:pPr>
                <a:defRPr/>
              </a:pPr>
              <a:t>11/09/2018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EFCD8E-7E46-4664-B043-36C20A9B009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67" r:id="rId2"/>
    <p:sldLayoutId id="2147484368" r:id="rId3"/>
    <p:sldLayoutId id="2147484369" r:id="rId4"/>
    <p:sldLayoutId id="2147484376" r:id="rId5"/>
    <p:sldLayoutId id="2147484377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266382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DOMÍNIO DISCRETO  E </a:t>
            </a:r>
            <a:br>
              <a:rPr lang="pt-PT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</a:br>
            <a:r>
              <a:rPr lang="pt-PT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DOMÍNIO CONTÍNUO</a:t>
            </a:r>
            <a:endParaRPr lang="pt-PT" sz="4800" dirty="0">
              <a:solidFill>
                <a:schemeClr val="accent2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68313" y="4437063"/>
            <a:ext cx="8229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65760" indent="-256032" algn="just" fontAlgn="auto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pt-PT" sz="2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Suporte bibliográfico: </a:t>
            </a:r>
            <a:endParaRPr lang="pt-PT" sz="5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365760" indent="-256032" algn="just" fontAlgn="auto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pt-PT" sz="5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365760" indent="-256032" algn="just" fontAlgn="auto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Documento </a:t>
            </a:r>
            <a:r>
              <a:rPr lang="pt-PT" sz="2000" b="1" dirty="0">
                <a:solidFill>
                  <a:srgbClr val="C00000"/>
                </a:solidFill>
                <a:latin typeface="+mn-lt"/>
                <a:cs typeface="+mn-cs"/>
              </a:rPr>
              <a:t>“Análise quantitativa discreta e análise quantitativa contínua nos manuais de microeconomia”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elaborado pelo Prof. Zorro Mendes . Encontra-se disponível na página da disciplina, na internet.</a:t>
            </a:r>
            <a:endParaRPr lang="pt-PT" sz="20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701675"/>
          </a:xfrm>
        </p:spPr>
        <p:txBody>
          <a:bodyPr/>
          <a:lstStyle/>
          <a:p>
            <a:pPr>
              <a:defRPr/>
            </a:pP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Análise discreta, análise contínua e análise gráfica: 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(1)</a:t>
            </a:r>
            <a:br>
              <a:rPr lang="pt-PT" sz="2800" dirty="0"/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313112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2000" b="1" dirty="0"/>
              <a:t>Domínio discreto: </a:t>
            </a:r>
            <a:endParaRPr lang="pt-PT" sz="800" b="1" dirty="0"/>
          </a:p>
          <a:p>
            <a:pPr algn="just">
              <a:lnSpc>
                <a:spcPct val="16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800" b="1" dirty="0"/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Dadas duas variáveis relacionadas entre si, apenas são conhecidos alguns pontos “separados entre si” dessa relação. Ignoramos o que se passa nos pontos situados entre esses pontos conhecidos.</a:t>
            </a:r>
            <a:endParaRPr lang="pt-PT" sz="5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5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Admita-se que se conhecem 3 pontos da relação entre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e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: (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), (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) e (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i="1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). </a:t>
            </a:r>
          </a:p>
          <a:p>
            <a:pPr lvl="1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3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Esta relação pode representar-se através: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350" y="5013325"/>
          <a:ext cx="273630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Variável </a:t>
                      </a:r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Variável </a:t>
                      </a:r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pt-PT" sz="1400" i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pt-PT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pt-PT" sz="1400" i="1" baseline="-25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pt-P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88777" marR="88777" marT="44388" marB="44388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797425"/>
            <a:ext cx="244792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500563" y="4365625"/>
            <a:ext cx="38877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22338" lvl="2" indent="-219075" eaLnBrk="0" hangingPunct="0">
              <a:lnSpc>
                <a:spcPct val="15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Wingdings 2" pitchFamily="18" charset="2"/>
              <a:buChar char=""/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De um </a:t>
            </a:r>
            <a:r>
              <a:rPr lang="pt-PT" sz="15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gráfico:</a:t>
            </a:r>
            <a:endParaRPr lang="pt-PT" sz="1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 bwMode="auto">
          <a:xfrm>
            <a:off x="395288" y="4365625"/>
            <a:ext cx="28813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22338" lvl="2" indent="-219075" eaLnBrk="0" hangingPunct="0">
              <a:lnSpc>
                <a:spcPct val="15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Wingdings 2" pitchFamily="18" charset="2"/>
              <a:buChar char=""/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De uma </a:t>
            </a:r>
            <a:r>
              <a:rPr lang="pt-PT" sz="15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tabela:</a:t>
            </a:r>
            <a:endParaRPr lang="pt-PT" sz="1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701675"/>
          </a:xfrm>
        </p:spPr>
        <p:txBody>
          <a:bodyPr/>
          <a:lstStyle/>
          <a:p>
            <a:pPr>
              <a:defRPr/>
            </a:pP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Análise discreta, análise contínua e análise gráfica: 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(2)</a:t>
            </a:r>
            <a:br>
              <a:rPr lang="pt-PT" sz="2800" dirty="0"/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968875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2000" b="1" dirty="0"/>
              <a:t>Domínio contínuo: </a:t>
            </a:r>
            <a:endParaRPr lang="pt-PT" sz="800" b="1" dirty="0"/>
          </a:p>
          <a:p>
            <a:pPr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800" b="1" dirty="0"/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Dadas duas variáveis relacionadas entre si, conhece-se a função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que explica essa relação: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15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5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Georgia" pitchFamily="18" charset="0"/>
              <a:buNone/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sendo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e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os valores assumidos pelas variáveis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e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, respectivamente.</a:t>
            </a:r>
          </a:p>
          <a:p>
            <a:pPr lvl="1">
              <a:lnSpc>
                <a:spcPct val="150000"/>
              </a:lnSpc>
              <a:defRPr/>
            </a:pPr>
            <a:endParaRPr lang="pt-PT" sz="8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Esta relação pode representar-se de duas formas:</a:t>
            </a:r>
            <a:endParaRPr lang="pt-PT" sz="3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defRPr/>
            </a:pPr>
            <a:endParaRPr lang="pt-PT" sz="300" dirty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lnSpc>
                <a:spcPct val="150000"/>
              </a:lnSpc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Através da </a:t>
            </a:r>
            <a:r>
              <a:rPr lang="pt-PT" sz="1500" b="1" dirty="0">
                <a:solidFill>
                  <a:schemeClr val="accent2">
                    <a:lumMod val="50000"/>
                  </a:schemeClr>
                </a:solidFill>
              </a:rPr>
              <a:t>expressão analítica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da própria função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, isto é,                       .</a:t>
            </a:r>
          </a:p>
          <a:p>
            <a:pPr lvl="2">
              <a:lnSpc>
                <a:spcPct val="150000"/>
              </a:lnSpc>
              <a:defRPr/>
            </a:pP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Através do </a:t>
            </a:r>
            <a:r>
              <a:rPr lang="pt-PT" sz="1500" b="1" dirty="0">
                <a:solidFill>
                  <a:schemeClr val="accent2">
                    <a:lumMod val="50000"/>
                  </a:schemeClr>
                </a:solidFill>
              </a:rPr>
              <a:t>gráfico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 da própria função </a:t>
            </a:r>
            <a:r>
              <a:rPr lang="pt-PT" sz="1500" i="1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pt-PT" sz="15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781300"/>
            <a:ext cx="971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365625"/>
            <a:ext cx="892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5084763"/>
            <a:ext cx="1882775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701675"/>
          </a:xfrm>
        </p:spPr>
        <p:txBody>
          <a:bodyPr/>
          <a:lstStyle/>
          <a:p>
            <a:pPr algn="r">
              <a:defRPr/>
            </a:pP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Variações em domínio discreto e em domínio contínuo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(1)</a:t>
            </a: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2000" b="1" dirty="0"/>
              <a:t>Domínio discreto:</a:t>
            </a:r>
            <a:endParaRPr lang="pt-PT" sz="500" b="1" dirty="0"/>
          </a:p>
          <a:p>
            <a:pPr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500" b="1" dirty="0"/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Consideram-se as variações efectivamente verificadas entre pontos conhecidos das variáveis em estudo. 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5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A variação de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, de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600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para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600" i="1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, é representada por: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endParaRPr lang="pt-PT" sz="700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defRPr/>
            </a:pP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A relação entre a variação de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e a de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permite saber quantas unidades é que varia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quando </a:t>
            </a:r>
            <a:r>
              <a:rPr lang="pt-PT" sz="1600" i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varia uma unidade: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Georgia" pitchFamily="18" charset="0"/>
              <a:buNone/>
              <a:defRPr/>
            </a:pPr>
            <a:endParaRPr lang="pt-PT" sz="24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75" y="4005263"/>
            <a:ext cx="1365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3475" y="5300663"/>
            <a:ext cx="1797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701675"/>
          </a:xfrm>
        </p:spPr>
        <p:txBody>
          <a:bodyPr/>
          <a:lstStyle/>
          <a:p>
            <a:pPr algn="r">
              <a:defRPr/>
            </a:pP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Variações em domínio discreto e em domínio contínuo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(2)</a:t>
            </a: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716338"/>
            <a:ext cx="4095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68313" y="1700213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r>
              <a:rPr lang="pt-PT" sz="2400" b="1" dirty="0">
                <a:latin typeface="+mn-lt"/>
                <a:cs typeface="+mn-cs"/>
              </a:rPr>
              <a:t>Domínio contínuo:</a:t>
            </a:r>
            <a:endParaRPr lang="pt-PT" sz="1000" b="1" dirty="0">
              <a:latin typeface="+mn-lt"/>
              <a:cs typeface="+mn-cs"/>
            </a:endParaRPr>
          </a:p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endParaRPr lang="pt-PT" sz="1000" b="1" dirty="0"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Existem todos os valores possíveis das variáveis num determinado conjunto (o domínio da variável). Calculam-se, por isso, as variações na vizinhança do ponto de partida.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Esta variação infinitesimal das variáveis é representada por </a:t>
            </a:r>
            <a:r>
              <a:rPr lang="pt-PT" sz="2100" i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dx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(para a variável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X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).</a:t>
            </a:r>
            <a:endParaRPr lang="pt-PT" sz="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A relação entre a variação de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Y 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e a de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X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é dada por: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21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Como </a:t>
            </a:r>
            <a:r>
              <a:rPr lang="pt-PT" sz="2100" i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dx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e </a:t>
            </a:r>
            <a:r>
              <a:rPr lang="pt-PT" sz="2100" i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dy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são variações infinitesimais, isto mais não é do que a derivada de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Y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em ordem a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X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, que geometricamente corresponde à inclinação da recta tangente à curva que representa a função no ponto </a:t>
            </a:r>
            <a:r>
              <a:rPr lang="pt-PT" sz="21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pt-PT" sz="21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de partida considerado.</a:t>
            </a:r>
          </a:p>
          <a:p>
            <a:pPr marL="657225" lvl="1" indent="-246063" algn="just" eaLnBrk="0" hangingPunct="0">
              <a:lnSpc>
                <a:spcPct val="15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16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701675"/>
          </a:xfrm>
        </p:spPr>
        <p:txBody>
          <a:bodyPr/>
          <a:lstStyle/>
          <a:p>
            <a:pPr algn="r">
              <a:defRPr/>
            </a:pP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Variações em domínio discreto e em domínio contínuo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(3)</a:t>
            </a: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46088" y="1268413"/>
            <a:ext cx="82296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r>
              <a:rPr lang="pt-PT" sz="2000" b="1" dirty="0">
                <a:latin typeface="+mn-lt"/>
                <a:cs typeface="+mn-cs"/>
              </a:rPr>
              <a:t>Domínio contínuo:</a:t>
            </a:r>
          </a:p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endParaRPr lang="pt-PT" sz="10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 r="80264" b="47540"/>
          <a:stretch>
            <a:fillRect/>
          </a:stretch>
        </p:blipFill>
        <p:spPr bwMode="auto">
          <a:xfrm>
            <a:off x="539750" y="2060575"/>
            <a:ext cx="15843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8839" r="55148" b="47540"/>
          <a:stretch>
            <a:fillRect/>
          </a:stretch>
        </p:blipFill>
        <p:spPr bwMode="auto">
          <a:xfrm>
            <a:off x="2051050" y="2060575"/>
            <a:ext cx="20891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43954" b="47540"/>
          <a:stretch>
            <a:fillRect/>
          </a:stretch>
        </p:blipFill>
        <p:spPr bwMode="auto">
          <a:xfrm>
            <a:off x="4067175" y="2060575"/>
            <a:ext cx="44989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18839" t="52460" r="55148"/>
          <a:stretch>
            <a:fillRect/>
          </a:stretch>
        </p:blipFill>
        <p:spPr bwMode="auto">
          <a:xfrm>
            <a:off x="2051050" y="4365625"/>
            <a:ext cx="2089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 l="44852" t="52460"/>
          <a:stretch>
            <a:fillRect/>
          </a:stretch>
        </p:blipFill>
        <p:spPr bwMode="auto">
          <a:xfrm>
            <a:off x="4140200" y="4365625"/>
            <a:ext cx="4425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508500"/>
            <a:ext cx="1373187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701675"/>
          </a:xfrm>
        </p:spPr>
        <p:txBody>
          <a:bodyPr/>
          <a:lstStyle/>
          <a:p>
            <a:pPr algn="r">
              <a:defRPr/>
            </a:pP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Variações em domínio discreto e em domínio contínuo </a:t>
            </a:r>
            <a:r>
              <a:rPr lang="pt-PT" sz="2800" b="1" dirty="0">
                <a:solidFill>
                  <a:schemeClr val="accent3">
                    <a:lumMod val="50000"/>
                  </a:schemeClr>
                </a:solidFill>
              </a:rPr>
              <a:t>(4)</a:t>
            </a: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46088" y="1268413"/>
            <a:ext cx="82296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r>
              <a:rPr lang="pt-PT" sz="2000" b="1" dirty="0">
                <a:latin typeface="+mn-lt"/>
                <a:cs typeface="+mn-cs"/>
              </a:rPr>
              <a:t>Domínio contínuo:</a:t>
            </a:r>
          </a:p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endParaRPr lang="pt-PT" sz="10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defRPr/>
            </a:pPr>
            <a:endParaRPr lang="pt-PT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 t="51250" r="88081"/>
          <a:stretch>
            <a:fillRect/>
          </a:stretch>
        </p:blipFill>
        <p:spPr bwMode="auto">
          <a:xfrm>
            <a:off x="684213" y="4292600"/>
            <a:ext cx="9350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7616" r="46786" b="48756"/>
          <a:stretch>
            <a:fillRect/>
          </a:stretch>
        </p:blipFill>
        <p:spPr bwMode="auto">
          <a:xfrm>
            <a:off x="3708400" y="2060575"/>
            <a:ext cx="12239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88074" b="48756"/>
          <a:stretch>
            <a:fillRect/>
          </a:stretch>
        </p:blipFill>
        <p:spPr bwMode="auto">
          <a:xfrm>
            <a:off x="755650" y="2060575"/>
            <a:ext cx="9366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11926" r="60548" b="48756"/>
          <a:stretch>
            <a:fillRect/>
          </a:stretch>
        </p:blipFill>
        <p:spPr bwMode="auto">
          <a:xfrm>
            <a:off x="1692275" y="2060575"/>
            <a:ext cx="2159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53214" b="48756"/>
          <a:stretch>
            <a:fillRect/>
          </a:stretch>
        </p:blipFill>
        <p:spPr bwMode="auto">
          <a:xfrm>
            <a:off x="4932363" y="2060575"/>
            <a:ext cx="36718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11926" t="51250" r="60548"/>
          <a:stretch>
            <a:fillRect/>
          </a:stretch>
        </p:blipFill>
        <p:spPr bwMode="auto">
          <a:xfrm>
            <a:off x="1619250" y="4292600"/>
            <a:ext cx="21605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55048" t="51250"/>
          <a:stretch>
            <a:fillRect/>
          </a:stretch>
        </p:blipFill>
        <p:spPr bwMode="auto">
          <a:xfrm>
            <a:off x="5003800" y="4292600"/>
            <a:ext cx="35290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 l="38533" t="51250" r="44035"/>
          <a:stretch>
            <a:fillRect/>
          </a:stretch>
        </p:blipFill>
        <p:spPr bwMode="auto">
          <a:xfrm>
            <a:off x="3708400" y="4292600"/>
            <a:ext cx="13684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ângulo 16"/>
          <p:cNvSpPr/>
          <p:nvPr/>
        </p:nvSpPr>
        <p:spPr>
          <a:xfrm>
            <a:off x="4427538" y="2565400"/>
            <a:ext cx="73025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701675"/>
          </a:xfrm>
        </p:spPr>
        <p:txBody>
          <a:bodyPr/>
          <a:lstStyle/>
          <a:p>
            <a:pPr>
              <a:defRPr/>
            </a:pPr>
            <a:r>
              <a:rPr lang="pt-PT" sz="2800" b="1" dirty="0">
                <a:solidFill>
                  <a:schemeClr val="accent2">
                    <a:lumMod val="75000"/>
                  </a:schemeClr>
                </a:solidFill>
              </a:rPr>
              <a:t>Máximos e mínimos em domínio discreto e em domínio contínuo:</a:t>
            </a:r>
            <a:endParaRPr lang="pt-P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68313" y="1916113"/>
            <a:ext cx="83518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r>
              <a:rPr lang="pt-PT" sz="3600" b="1" dirty="0">
                <a:latin typeface="+mn-lt"/>
                <a:cs typeface="+mn-cs"/>
              </a:rPr>
              <a:t>Domínio discreto: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Os máximos e os mínimos de uma variável deduzem-se por observação directa dos valores conhecidos dessa variável. 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65125" indent="-255588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•"/>
              <a:defRPr/>
            </a:pPr>
            <a:r>
              <a:rPr lang="pt-PT" sz="3600" b="1" dirty="0">
                <a:latin typeface="+mn-lt"/>
              </a:rPr>
              <a:t>Domínio contínuo: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Os máximos e os mínimos da função podem obter-se a partir da resolução da equação                . </a:t>
            </a:r>
          </a:p>
          <a:p>
            <a:pPr marL="657225" lvl="1" indent="-246063" algn="just" eaLnBrk="0" hangingPunct="0">
              <a:lnSpc>
                <a:spcPct val="17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r>
              <a:rPr lang="pt-PT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 derivada de </a:t>
            </a:r>
            <a:r>
              <a:rPr lang="pt-PT" sz="2700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f</a:t>
            </a:r>
            <a:r>
              <a:rPr lang="pt-PT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é nula no ponto em que esta atinge um máximo e/ou um mínimo.</a:t>
            </a:r>
          </a:p>
          <a:p>
            <a:pPr marL="657225" lvl="1" indent="-246063" algn="just" eaLnBrk="0" hangingPunct="0">
              <a:lnSpc>
                <a:spcPct val="150000"/>
              </a:lnSpc>
              <a:spcBef>
                <a:spcPts val="300"/>
              </a:spcBef>
              <a:buClr>
                <a:schemeClr val="accent3">
                  <a:lumMod val="50000"/>
                </a:schemeClr>
              </a:buClr>
              <a:buFont typeface="Georgia" pitchFamily="18" charset="0"/>
              <a:buChar char="▫"/>
              <a:defRPr/>
            </a:pPr>
            <a:endParaRPr lang="pt-PT" sz="27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084763"/>
            <a:ext cx="23050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5013325"/>
            <a:ext cx="23749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4076700"/>
            <a:ext cx="66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2599</TotalTime>
  <Words>477</Words>
  <Application>Microsoft Office PowerPoint</Application>
  <PresentationFormat>On-screen Show (4:3)</PresentationFormat>
  <Paragraphs>81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 Demi</vt:lpstr>
      <vt:lpstr>Calibri</vt:lpstr>
      <vt:lpstr>Georgia</vt:lpstr>
      <vt:lpstr>Wingdings 2</vt:lpstr>
      <vt:lpstr>Urbano</vt:lpstr>
      <vt:lpstr>DOMÍNIO DISCRETO  E  DOMÍNIO CONTÍNUO</vt:lpstr>
      <vt:lpstr> Análise discreta, análise contínua e análise gráfica:  (1) </vt:lpstr>
      <vt:lpstr> Análise discreta, análise contínua e análise gráfica:  (2) </vt:lpstr>
      <vt:lpstr>Variações em domínio discreto e em domínio contínuo (1) </vt:lpstr>
      <vt:lpstr>Variações em domínio discreto e em domínio contínuo (2) </vt:lpstr>
      <vt:lpstr>Variações em domínio discreto e em domínio contínuo (3) </vt:lpstr>
      <vt:lpstr>Variações em domínio discreto e em domínio contínuo (4) </vt:lpstr>
      <vt:lpstr>Máximos e mínimos em domínio discreto e em domínio contínuo: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carlos</dc:creator>
  <cp:lastModifiedBy>P.Albuquerque</cp:lastModifiedBy>
  <cp:revision>49</cp:revision>
  <dcterms:created xsi:type="dcterms:W3CDTF">2010-09-12T15:42:43Z</dcterms:created>
  <dcterms:modified xsi:type="dcterms:W3CDTF">2018-09-11T17:51:04Z</dcterms:modified>
</cp:coreProperties>
</file>